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4" r:id="rId3"/>
    <p:sldId id="257" r:id="rId4"/>
    <p:sldId id="258" r:id="rId5"/>
    <p:sldId id="259" r:id="rId6"/>
    <p:sldId id="260" r:id="rId7"/>
    <p:sldId id="261" r:id="rId8"/>
    <p:sldId id="262" r:id="rId9"/>
    <p:sldId id="263" r:id="rId10"/>
    <p:sldId id="265" r:id="rId11"/>
    <p:sldId id="266" r:id="rId12"/>
    <p:sldId id="267" r:id="rId13"/>
    <p:sldId id="268"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588E803-25E8-449C-BAFE-97307CE03337}">
          <p14:sldIdLst>
            <p14:sldId id="256"/>
            <p14:sldId id="264"/>
          </p14:sldIdLst>
        </p14:section>
        <p14:section name="Untitled Section" id="{CEEE8B0A-10C7-42C8-926D-38A8C99DCC2D}">
          <p14:sldIdLst>
            <p14:sldId id="257"/>
            <p14:sldId id="258"/>
            <p14:sldId id="259"/>
            <p14:sldId id="260"/>
            <p14:sldId id="261"/>
            <p14:sldId id="262"/>
            <p14:sldId id="263"/>
            <p14:sldId id="265"/>
            <p14:sldId id="266"/>
            <p14:sldId id="267"/>
            <p14:sldId id="268"/>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showGuides="1">
      <p:cViewPr varScale="1">
        <p:scale>
          <a:sx n="88" d="100"/>
          <a:sy n="88" d="100"/>
        </p:scale>
        <p:origin x="576"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3/6/2017</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3/6/2017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3/6/2017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3/6/2017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3/6/2017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3/6/2017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3/6/2017</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1"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85750" indent="-285750" algn="r" defTabSz="457200" rtl="1"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r" defTabSz="457200" rtl="1"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r" defTabSz="457200" rtl="1"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r" defTabSz="457200" rtl="1"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new-educ.com/www.new-educ.com/14-des-meilleurs-moteurs-de-recherche-academique-scientifique" TargetMode="Externa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16085" y="2601689"/>
            <a:ext cx="4917052" cy="646331"/>
          </a:xfrm>
          <a:prstGeom prst="rect">
            <a:avLst/>
          </a:prstGeom>
          <a:noFill/>
        </p:spPr>
        <p:txBody>
          <a:bodyPr wrap="none" rtlCol="1">
            <a:spAutoFit/>
          </a:bodyPr>
          <a:lstStyle/>
          <a:p>
            <a:r>
              <a:rPr lang="en-US" sz="3600" b="1" dirty="0" smtClean="0">
                <a:solidFill>
                  <a:srgbClr val="FF0000"/>
                </a:solidFill>
              </a:rPr>
              <a:t>How to published paper</a:t>
            </a:r>
            <a:endParaRPr lang="ar-IQ" sz="3600" b="1" dirty="0">
              <a:solidFill>
                <a:srgbClr val="FF0000"/>
              </a:solidFill>
            </a:endParaRPr>
          </a:p>
        </p:txBody>
      </p:sp>
      <p:sp>
        <p:nvSpPr>
          <p:cNvPr id="2" name="TextBox 1"/>
          <p:cNvSpPr txBox="1"/>
          <p:nvPr/>
        </p:nvSpPr>
        <p:spPr>
          <a:xfrm>
            <a:off x="4550223" y="3668489"/>
            <a:ext cx="2709396" cy="707886"/>
          </a:xfrm>
          <a:prstGeom prst="rect">
            <a:avLst/>
          </a:prstGeom>
          <a:noFill/>
        </p:spPr>
        <p:txBody>
          <a:bodyPr wrap="none" rtlCol="1">
            <a:spAutoFit/>
          </a:bodyPr>
          <a:lstStyle/>
          <a:p>
            <a:r>
              <a:rPr lang="ar-IQ" sz="4000" b="1" dirty="0" smtClean="0">
                <a:solidFill>
                  <a:srgbClr val="FF0000"/>
                </a:solidFill>
              </a:rPr>
              <a:t>كيف تنشر بحث</a:t>
            </a:r>
            <a:endParaRPr lang="ar-IQ" sz="4000" b="1" dirty="0">
              <a:solidFill>
                <a:srgbClr val="FF0000"/>
              </a:solidFill>
            </a:endParaRPr>
          </a:p>
        </p:txBody>
      </p:sp>
      <p:sp>
        <p:nvSpPr>
          <p:cNvPr id="3" name="TextBox 2"/>
          <p:cNvSpPr txBox="1"/>
          <p:nvPr/>
        </p:nvSpPr>
        <p:spPr>
          <a:xfrm>
            <a:off x="3681353" y="5605153"/>
            <a:ext cx="4894289" cy="584775"/>
          </a:xfrm>
          <a:prstGeom prst="rect">
            <a:avLst/>
          </a:prstGeom>
          <a:noFill/>
        </p:spPr>
        <p:txBody>
          <a:bodyPr wrap="none" rtlCol="1">
            <a:spAutoFit/>
          </a:bodyPr>
          <a:lstStyle/>
          <a:p>
            <a:r>
              <a:rPr lang="ar-IQ" sz="3200" b="1" dirty="0" smtClean="0">
                <a:solidFill>
                  <a:schemeClr val="bg2">
                    <a:lumMod val="25000"/>
                  </a:schemeClr>
                </a:solidFill>
              </a:rPr>
              <a:t>اعداد ا.م.د. فراس حبيب عبد الرزاق</a:t>
            </a:r>
            <a:endParaRPr lang="ar-IQ" sz="3200" b="1" dirty="0">
              <a:solidFill>
                <a:schemeClr val="bg2">
                  <a:lumMod val="25000"/>
                </a:schemeClr>
              </a:solidFill>
            </a:endParaRPr>
          </a:p>
        </p:txBody>
      </p:sp>
      <p:pic>
        <p:nvPicPr>
          <p:cNvPr id="5" name="Picture 4"/>
          <p:cNvPicPr>
            <a:picLocks noChangeAspect="1" noChangeArrowheads="1"/>
          </p:cNvPicPr>
          <p:nvPr/>
        </p:nvPicPr>
        <p:blipFill>
          <a:blip r:embed="rId2"/>
          <a:srcRect/>
          <a:stretch>
            <a:fillRect/>
          </a:stretch>
        </p:blipFill>
        <p:spPr bwMode="auto">
          <a:xfrm>
            <a:off x="32654" y="16324"/>
            <a:ext cx="1571625" cy="1447800"/>
          </a:xfrm>
          <a:prstGeom prst="rect">
            <a:avLst/>
          </a:prstGeom>
          <a:solidFill>
            <a:schemeClr val="accent2">
              <a:lumMod val="40000"/>
              <a:lumOff val="60000"/>
            </a:schemeClr>
          </a:solidFill>
          <a:ln w="19050">
            <a:solidFill>
              <a:srgbClr val="FF0000"/>
            </a:solidFill>
            <a:miter lim="800000"/>
            <a:headEnd/>
            <a:tailEnd/>
          </a:ln>
          <a:effectLst/>
        </p:spPr>
      </p:pic>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2368" y="16324"/>
            <a:ext cx="1428750" cy="142875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99477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IQ" dirty="0"/>
              <a:t>الخطوة 7. تنقيح المخطط التفصيلي </a:t>
            </a:r>
            <a:r>
              <a:rPr lang="ar-IQ" dirty="0" smtClean="0"/>
              <a:t>والمسودة</a:t>
            </a:r>
            <a:endParaRPr lang="ar-IQ" dirty="0"/>
          </a:p>
        </p:txBody>
      </p:sp>
      <p:sp>
        <p:nvSpPr>
          <p:cNvPr id="3" name="Content Placeholder 2"/>
          <p:cNvSpPr>
            <a:spLocks noGrp="1"/>
          </p:cNvSpPr>
          <p:nvPr>
            <p:ph idx="1"/>
          </p:nvPr>
        </p:nvSpPr>
        <p:spPr/>
        <p:txBody>
          <a:bodyPr>
            <a:normAutofit/>
          </a:bodyPr>
          <a:lstStyle/>
          <a:p>
            <a:r>
              <a:rPr lang="ar-IQ" sz="2800" b="1" dirty="0">
                <a:solidFill>
                  <a:srgbClr val="FF0000"/>
                </a:solidFill>
              </a:rPr>
              <a:t>قراءة </a:t>
            </a:r>
            <a:r>
              <a:rPr lang="ar-IQ" sz="2800" b="1" dirty="0" smtClean="0">
                <a:solidFill>
                  <a:srgbClr val="FF0000"/>
                </a:solidFill>
              </a:rPr>
              <a:t>المحتوى والبحث عن الأخطاء في المحتوى</a:t>
            </a:r>
            <a:r>
              <a:rPr lang="ar-IQ" sz="2800" b="1" dirty="0">
                <a:solidFill>
                  <a:srgbClr val="FF0000"/>
                </a:solidFill>
              </a:rPr>
              <a:t>، والتحقق من الحقائق، وترتيب وإعادة ترتيب الأفكار لمتابعة المخطط التفصيلي. إعادة تنظيم مخطط إذا لزم الأمر.</a:t>
            </a:r>
          </a:p>
          <a:p>
            <a:endParaRPr lang="ar-IQ" sz="2800" b="1" dirty="0">
              <a:solidFill>
                <a:srgbClr val="FF0000"/>
              </a:solidFill>
            </a:endParaRPr>
          </a:p>
          <a:p>
            <a:endParaRPr lang="ar-IQ" sz="2800" b="1" dirty="0">
              <a:solidFill>
                <a:srgbClr val="FF0000"/>
              </a:solidFill>
            </a:endParaRPr>
          </a:p>
          <a:p>
            <a:endParaRPr lang="ar-IQ" sz="2800" b="1" dirty="0">
              <a:solidFill>
                <a:srgbClr val="FF0000"/>
              </a:solidFill>
            </a:endParaRPr>
          </a:p>
          <a:p>
            <a:endParaRPr lang="ar-IQ" sz="2800" b="1" dirty="0">
              <a:solidFill>
                <a:srgbClr val="FF0000"/>
              </a:solidFill>
            </a:endParaRPr>
          </a:p>
          <a:p>
            <a:endParaRPr lang="ar-IQ" sz="2800" b="1" dirty="0">
              <a:solidFill>
                <a:srgbClr val="FF0000"/>
              </a:solidFill>
            </a:endParaRPr>
          </a:p>
          <a:p>
            <a:endParaRPr lang="ar-IQ" sz="2800" b="1" dirty="0">
              <a:solidFill>
                <a:srgbClr val="FF0000"/>
              </a:solidFill>
            </a:endParaRPr>
          </a:p>
        </p:txBody>
      </p:sp>
      <p:pic>
        <p:nvPicPr>
          <p:cNvPr id="4" name="Picture 3"/>
          <p:cNvPicPr>
            <a:picLocks noChangeAspect="1" noChangeArrowheads="1"/>
          </p:cNvPicPr>
          <p:nvPr/>
        </p:nvPicPr>
        <p:blipFill>
          <a:blip r:embed="rId2"/>
          <a:srcRect/>
          <a:stretch>
            <a:fillRect/>
          </a:stretch>
        </p:blipFill>
        <p:spPr bwMode="auto">
          <a:xfrm>
            <a:off x="32654" y="16324"/>
            <a:ext cx="1571625" cy="1447800"/>
          </a:xfrm>
          <a:prstGeom prst="rect">
            <a:avLst/>
          </a:prstGeom>
          <a:solidFill>
            <a:schemeClr val="accent2">
              <a:lumMod val="40000"/>
              <a:lumOff val="60000"/>
            </a:schemeClr>
          </a:solidFill>
          <a:ln w="19050">
            <a:solidFill>
              <a:srgbClr val="FF0000"/>
            </a:solidFill>
            <a:miter lim="800000"/>
            <a:headEnd/>
            <a:tailEnd/>
          </a:ln>
          <a:effectLst/>
        </p:spPr>
      </p:pic>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2368" y="16324"/>
            <a:ext cx="1428750" cy="142875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27957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IQ" dirty="0"/>
              <a:t>الخطوة 8. </a:t>
            </a:r>
            <a:r>
              <a:rPr lang="ar-IQ" dirty="0" smtClean="0"/>
              <a:t>اطبع الصورة النهائية للبحث</a:t>
            </a:r>
            <a:endParaRPr lang="ar-IQ" dirty="0"/>
          </a:p>
        </p:txBody>
      </p:sp>
      <p:sp>
        <p:nvSpPr>
          <p:cNvPr id="3" name="Content Placeholder 2"/>
          <p:cNvSpPr>
            <a:spLocks noGrp="1"/>
          </p:cNvSpPr>
          <p:nvPr>
            <p:ph idx="1"/>
          </p:nvPr>
        </p:nvSpPr>
        <p:spPr/>
        <p:txBody>
          <a:bodyPr>
            <a:normAutofit/>
          </a:bodyPr>
          <a:lstStyle/>
          <a:p>
            <a:r>
              <a:rPr lang="ar-IQ" sz="2800" b="1" dirty="0">
                <a:solidFill>
                  <a:srgbClr val="FF0000"/>
                </a:solidFill>
              </a:rPr>
              <a:t>إقرأ </a:t>
            </a:r>
            <a:r>
              <a:rPr lang="ar-IQ" sz="2800" b="1" dirty="0" smtClean="0">
                <a:solidFill>
                  <a:srgbClr val="FF0000"/>
                </a:solidFill>
              </a:rPr>
              <a:t>البحث مرة </a:t>
            </a:r>
            <a:r>
              <a:rPr lang="ar-IQ" sz="2800" b="1" dirty="0">
                <a:solidFill>
                  <a:srgbClr val="FF0000"/>
                </a:solidFill>
              </a:rPr>
              <a:t>أخرى للتأكد من أن تفهم تماما ما هو متوقع </a:t>
            </a:r>
            <a:r>
              <a:rPr lang="ar-IQ" sz="2800" b="1" dirty="0" smtClean="0">
                <a:solidFill>
                  <a:srgbClr val="FF0000"/>
                </a:solidFill>
              </a:rPr>
              <a:t>من كوأن </a:t>
            </a:r>
            <a:r>
              <a:rPr lang="ar-IQ" sz="2800" b="1" dirty="0">
                <a:solidFill>
                  <a:srgbClr val="FF0000"/>
                </a:solidFill>
              </a:rPr>
              <a:t>المقال يلبي المتطلبات على النحو المحدد من قبل </a:t>
            </a:r>
            <a:r>
              <a:rPr lang="ar-IQ" sz="2800" b="1" dirty="0" smtClean="0">
                <a:solidFill>
                  <a:srgbClr val="FF0000"/>
                </a:solidFill>
              </a:rPr>
              <a:t>الباحث والمقيم بشكل واضح.</a:t>
            </a:r>
            <a:endParaRPr lang="ar-IQ" sz="2800" b="1" dirty="0">
              <a:solidFill>
                <a:srgbClr val="FF0000"/>
              </a:solidFill>
            </a:endParaRPr>
          </a:p>
        </p:txBody>
      </p:sp>
      <p:pic>
        <p:nvPicPr>
          <p:cNvPr id="4" name="Picture 3"/>
          <p:cNvPicPr>
            <a:picLocks noChangeAspect="1" noChangeArrowheads="1"/>
          </p:cNvPicPr>
          <p:nvPr/>
        </p:nvPicPr>
        <p:blipFill>
          <a:blip r:embed="rId2"/>
          <a:srcRect/>
          <a:stretch>
            <a:fillRect/>
          </a:stretch>
        </p:blipFill>
        <p:spPr bwMode="auto">
          <a:xfrm>
            <a:off x="32654" y="16324"/>
            <a:ext cx="1571625" cy="1447800"/>
          </a:xfrm>
          <a:prstGeom prst="rect">
            <a:avLst/>
          </a:prstGeom>
          <a:solidFill>
            <a:schemeClr val="accent2">
              <a:lumMod val="40000"/>
              <a:lumOff val="60000"/>
            </a:schemeClr>
          </a:solidFill>
          <a:ln w="19050">
            <a:solidFill>
              <a:srgbClr val="FF0000"/>
            </a:solidFill>
            <a:miter lim="800000"/>
            <a:headEnd/>
            <a:tailEnd/>
          </a:ln>
          <a:effectLst/>
        </p:spPr>
      </p:pic>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2368" y="16324"/>
            <a:ext cx="1428750" cy="142875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68637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21225" y="1011168"/>
            <a:ext cx="9601196" cy="3318936"/>
          </a:xfrm>
        </p:spPr>
        <p:txBody>
          <a:bodyPr>
            <a:noAutofit/>
          </a:bodyPr>
          <a:lstStyle/>
          <a:p>
            <a:r>
              <a:rPr lang="en-US" sz="2000" b="1" dirty="0"/>
              <a:t>Google </a:t>
            </a:r>
            <a:r>
              <a:rPr lang="en-US" sz="2000" b="1" dirty="0" smtClean="0"/>
              <a:t>Scholar</a:t>
            </a:r>
            <a:endParaRPr lang="en-US" sz="2000" b="1" dirty="0"/>
          </a:p>
          <a:p>
            <a:pPr marL="0" indent="0">
              <a:buNone/>
            </a:pPr>
            <a:r>
              <a:rPr lang="en-US" sz="2000" b="1" dirty="0"/>
              <a:t> </a:t>
            </a:r>
            <a:r>
              <a:rPr lang="ar-IQ" sz="2000" b="1" dirty="0" smtClean="0">
                <a:hlinkClick r:id="rId2"/>
              </a:rPr>
              <a:t>محرك بحث العلمي الأكاديمي</a:t>
            </a:r>
            <a:r>
              <a:rPr lang="ar-IQ" sz="2000" b="1" dirty="0" smtClean="0"/>
              <a:t> متوفر على الشبكة العنكبوتية ، متخصص بالمؤلفات </a:t>
            </a:r>
            <a:r>
              <a:rPr lang="ar-IQ" sz="2000" b="1" dirty="0"/>
              <a:t>العلمية </a:t>
            </a:r>
            <a:r>
              <a:rPr lang="ar-IQ" sz="2000" b="1" dirty="0" smtClean="0"/>
              <a:t>التي </a:t>
            </a:r>
            <a:r>
              <a:rPr lang="ar-IQ" sz="2000" b="1" dirty="0"/>
              <a:t>يحتاج لها الباحثون </a:t>
            </a:r>
            <a:r>
              <a:rPr lang="ar-IQ" sz="2000" b="1" dirty="0" smtClean="0"/>
              <a:t>وتساعد في متابعة وكتابة الابحاث.</a:t>
            </a:r>
            <a:endParaRPr lang="en-US" sz="2000" b="1" dirty="0"/>
          </a:p>
          <a:p>
            <a:r>
              <a:rPr lang="en-US" sz="2000" b="1" dirty="0"/>
              <a:t>Web of </a:t>
            </a:r>
            <a:r>
              <a:rPr lang="en-US" sz="2000" b="1" dirty="0" smtClean="0"/>
              <a:t>Science</a:t>
            </a:r>
            <a:endParaRPr lang="ar-IQ" sz="2000" b="1" dirty="0" smtClean="0"/>
          </a:p>
          <a:p>
            <a:r>
              <a:rPr lang="ar-IQ" sz="2000" b="1" dirty="0" smtClean="0"/>
              <a:t>خدمة </a:t>
            </a:r>
            <a:r>
              <a:rPr lang="ar-IQ" sz="2000" b="1" dirty="0"/>
              <a:t>الفهرسة الاقتباس العلمي القائم على الاشتراك </a:t>
            </a:r>
            <a:r>
              <a:rPr lang="ar-IQ" sz="2000" b="1" dirty="0" smtClean="0"/>
              <a:t>في شبكة الانترنت الذي يصدر أصلا </a:t>
            </a:r>
            <a:r>
              <a:rPr lang="ar-IQ" sz="2000" b="1" dirty="0"/>
              <a:t>من قبل معهد المعلومات العلمية </a:t>
            </a:r>
            <a:r>
              <a:rPr lang="ar-IQ" sz="2000" b="1" dirty="0" smtClean="0"/>
              <a:t>والتي كانت تسمى (سابقا </a:t>
            </a:r>
            <a:r>
              <a:rPr lang="ar-IQ" sz="2000" b="1" dirty="0"/>
              <a:t>الملكية الفكرية والتجارية </a:t>
            </a:r>
            <a:r>
              <a:rPr lang="ar-IQ" sz="2000" b="1" dirty="0" smtClean="0"/>
              <a:t>والعلمية لطومسون </a:t>
            </a:r>
            <a:r>
              <a:rPr lang="ar-IQ" sz="2000" b="1" dirty="0"/>
              <a:t>رويترز)، الذي يوفر </a:t>
            </a:r>
            <a:r>
              <a:rPr lang="ar-IQ" sz="2000" b="1" dirty="0" smtClean="0"/>
              <a:t>الاقتباس </a:t>
            </a:r>
            <a:r>
              <a:rPr lang="ar-IQ" sz="2000" b="1" dirty="0"/>
              <a:t>شامل.</a:t>
            </a:r>
            <a:endParaRPr lang="en-US" sz="2000" b="1" dirty="0"/>
          </a:p>
          <a:p>
            <a:r>
              <a:rPr lang="en-US" sz="2000" b="1" dirty="0" smtClean="0"/>
              <a:t>Scopus</a:t>
            </a:r>
            <a:endParaRPr lang="ar-IQ" sz="2000" b="1" dirty="0" smtClean="0"/>
          </a:p>
          <a:p>
            <a:r>
              <a:rPr lang="ar-IQ" sz="2000" b="1" dirty="0"/>
              <a:t>قاعدة بيانات </a:t>
            </a:r>
            <a:r>
              <a:rPr lang="ar-IQ" sz="2000" b="1" dirty="0" smtClean="0"/>
              <a:t>تتضمن </a:t>
            </a:r>
            <a:r>
              <a:rPr lang="ar-IQ" sz="2000" b="1" dirty="0"/>
              <a:t>خلاصات والاستشهادات لمقالات الدوريات الأكاديمية. وهو يغطي ما يقرب من 22،000 </a:t>
            </a:r>
            <a:r>
              <a:rPr lang="ar-IQ" sz="2000" b="1" dirty="0" smtClean="0"/>
              <a:t>عنوان من </a:t>
            </a:r>
            <a:r>
              <a:rPr lang="ar-IQ" sz="2000" b="1" dirty="0"/>
              <a:t>أكثر من 5000 </a:t>
            </a:r>
            <a:r>
              <a:rPr lang="ar-IQ" sz="2000" b="1" dirty="0" smtClean="0"/>
              <a:t>ناشر ، </a:t>
            </a:r>
            <a:r>
              <a:rPr lang="ar-IQ" sz="2000" b="1" dirty="0"/>
              <a:t>منها 20،000 </a:t>
            </a:r>
            <a:r>
              <a:rPr lang="ar-IQ" sz="2000" b="1" dirty="0" smtClean="0"/>
              <a:t>من المجلات </a:t>
            </a:r>
            <a:r>
              <a:rPr lang="ar-IQ" sz="2000" b="1" dirty="0"/>
              <a:t>المحكمة في مجال العلوم العلمية والتقنية والطبية والاجتماعية (بما في ذلك الفنون والعلوم الإنسانية). </a:t>
            </a:r>
            <a:r>
              <a:rPr lang="ar-IQ" sz="2000" b="1" dirty="0" smtClean="0"/>
              <a:t>ومن </a:t>
            </a:r>
            <a:r>
              <a:rPr lang="ar-IQ" sz="2000" b="1" dirty="0"/>
              <a:t>يملكها إلسفير وغير متاحة على شبكة الإنترنت عن طريق الاشتراك</a:t>
            </a:r>
            <a:r>
              <a:rPr lang="ar-IQ" sz="2000" b="1" dirty="0" smtClean="0"/>
              <a:t>.</a:t>
            </a:r>
          </a:p>
          <a:p>
            <a:r>
              <a:rPr lang="en-US" sz="2000" b="1" dirty="0"/>
              <a:t>The Thomson Reuters</a:t>
            </a:r>
          </a:p>
          <a:p>
            <a:endParaRPr lang="ar-IQ" sz="2000" b="1" dirty="0"/>
          </a:p>
        </p:txBody>
      </p:sp>
      <p:pic>
        <p:nvPicPr>
          <p:cNvPr id="4" name="Picture 3"/>
          <p:cNvPicPr>
            <a:picLocks noChangeAspect="1" noChangeArrowheads="1"/>
          </p:cNvPicPr>
          <p:nvPr/>
        </p:nvPicPr>
        <p:blipFill>
          <a:blip r:embed="rId3"/>
          <a:srcRect/>
          <a:stretch>
            <a:fillRect/>
          </a:stretch>
        </p:blipFill>
        <p:spPr bwMode="auto">
          <a:xfrm>
            <a:off x="32654" y="16324"/>
            <a:ext cx="1571625" cy="1447800"/>
          </a:xfrm>
          <a:prstGeom prst="rect">
            <a:avLst/>
          </a:prstGeom>
          <a:solidFill>
            <a:schemeClr val="accent2">
              <a:lumMod val="40000"/>
              <a:lumOff val="60000"/>
            </a:schemeClr>
          </a:solidFill>
          <a:ln w="19050">
            <a:solidFill>
              <a:srgbClr val="FF0000"/>
            </a:solidFill>
            <a:miter lim="800000"/>
            <a:headEnd/>
            <a:tailEnd/>
          </a:ln>
          <a:effectLst/>
        </p:spPr>
      </p:pic>
      <p:pic>
        <p:nvPicPr>
          <p:cNvPr id="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2368" y="16324"/>
            <a:ext cx="1428750" cy="142875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73969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199408" y="676893"/>
            <a:ext cx="9749641" cy="5533901"/>
          </a:xfrm>
          <a:prstGeom prst="rect">
            <a:avLst/>
          </a:prstGeom>
        </p:spPr>
      </p:pic>
    </p:spTree>
    <p:extLst>
      <p:ext uri="{BB962C8B-B14F-4D97-AF65-F5344CB8AC3E}">
        <p14:creationId xmlns:p14="http://schemas.microsoft.com/office/powerpoint/2010/main" val="15456169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53719" y="2710543"/>
            <a:ext cx="9615133" cy="1754326"/>
          </a:xfrm>
          <a:prstGeom prst="rect">
            <a:avLst/>
          </a:prstGeom>
          <a:noFill/>
        </p:spPr>
        <p:txBody>
          <a:bodyPr wrap="none" rtlCol="1">
            <a:spAutoFit/>
          </a:bodyPr>
          <a:lstStyle/>
          <a:p>
            <a:pPr algn="ctr"/>
            <a:r>
              <a:rPr lang="ar-IQ" sz="3600" dirty="0"/>
              <a:t>قطعة </a:t>
            </a:r>
            <a:r>
              <a:rPr lang="ar-IQ" sz="3600" dirty="0" smtClean="0"/>
              <a:t>نشرية من </a:t>
            </a:r>
            <a:r>
              <a:rPr lang="ar-IQ" sz="3600" dirty="0"/>
              <a:t>الكتابة الأكاديمية، وعادة </a:t>
            </a:r>
            <a:r>
              <a:rPr lang="ar-IQ" sz="3600" dirty="0" smtClean="0"/>
              <a:t>ما يمكن </a:t>
            </a:r>
            <a:r>
              <a:rPr lang="ar-IQ" sz="3600" dirty="0" smtClean="0"/>
              <a:t>اعتبارها</a:t>
            </a:r>
            <a:endParaRPr lang="ar-IQ" sz="3600" dirty="0" smtClean="0"/>
          </a:p>
          <a:p>
            <a:pPr algn="ctr"/>
            <a:r>
              <a:rPr lang="ar-IQ" sz="3600" dirty="0" smtClean="0"/>
              <a:t> </a:t>
            </a:r>
            <a:r>
              <a:rPr lang="ar-IQ" sz="3600" dirty="0"/>
              <a:t>شرطا </a:t>
            </a:r>
            <a:r>
              <a:rPr lang="ar-IQ" sz="3600" dirty="0" smtClean="0"/>
              <a:t>لنشاط علمي</a:t>
            </a:r>
          </a:p>
          <a:p>
            <a:pPr algn="ctr"/>
            <a:r>
              <a:rPr lang="ar-IQ" sz="3600" dirty="0" smtClean="0"/>
              <a:t>صاحب البحث </a:t>
            </a:r>
            <a:r>
              <a:rPr lang="ar-IQ" sz="3600" dirty="0" smtClean="0"/>
              <a:t>ينشرفي </a:t>
            </a:r>
            <a:r>
              <a:rPr lang="ar-IQ" sz="3600" dirty="0"/>
              <a:t>الموضوع ويكتب وصفا لنتائج </a:t>
            </a:r>
            <a:r>
              <a:rPr lang="ar-IQ" sz="3600" dirty="0" smtClean="0"/>
              <a:t>ذلك البحث.</a:t>
            </a:r>
            <a:endParaRPr lang="ar-IQ" sz="3600" dirty="0"/>
          </a:p>
        </p:txBody>
      </p:sp>
      <p:sp>
        <p:nvSpPr>
          <p:cNvPr id="6" name="TextBox 5"/>
          <p:cNvSpPr txBox="1"/>
          <p:nvPr/>
        </p:nvSpPr>
        <p:spPr>
          <a:xfrm>
            <a:off x="1084852" y="4688824"/>
            <a:ext cx="10022295" cy="646331"/>
          </a:xfrm>
          <a:prstGeom prst="rect">
            <a:avLst/>
          </a:prstGeom>
          <a:noFill/>
        </p:spPr>
        <p:txBody>
          <a:bodyPr wrap="none" rtlCol="1">
            <a:spAutoFit/>
          </a:bodyPr>
          <a:lstStyle/>
          <a:p>
            <a:pPr algn="ctr"/>
            <a:r>
              <a:rPr lang="ar-IQ" sz="3600" dirty="0"/>
              <a:t>تقرير رسمي مكتوب يتضمن نتائج البحوث والأفكار </a:t>
            </a:r>
            <a:r>
              <a:rPr lang="ar-IQ" sz="3600" dirty="0" smtClean="0"/>
              <a:t>الباحث الخاصة</a:t>
            </a:r>
            <a:r>
              <a:rPr lang="ar-IQ" sz="3600" dirty="0"/>
              <a:t>.</a:t>
            </a:r>
          </a:p>
        </p:txBody>
      </p:sp>
      <p:sp>
        <p:nvSpPr>
          <p:cNvPr id="7" name="TextBox 6"/>
          <p:cNvSpPr txBox="1"/>
          <p:nvPr/>
        </p:nvSpPr>
        <p:spPr>
          <a:xfrm>
            <a:off x="8969819" y="1524000"/>
            <a:ext cx="1157689" cy="707886"/>
          </a:xfrm>
          <a:prstGeom prst="rect">
            <a:avLst/>
          </a:prstGeom>
          <a:noFill/>
        </p:spPr>
        <p:txBody>
          <a:bodyPr wrap="none" rtlCol="1">
            <a:spAutoFit/>
          </a:bodyPr>
          <a:lstStyle/>
          <a:p>
            <a:r>
              <a:rPr lang="ar-IQ" sz="4000" b="1" dirty="0" smtClean="0">
                <a:solidFill>
                  <a:srgbClr val="FF0000"/>
                </a:solidFill>
              </a:rPr>
              <a:t>البحث</a:t>
            </a:r>
            <a:endParaRPr lang="ar-IQ" sz="4000" b="1" dirty="0">
              <a:solidFill>
                <a:srgbClr val="FF0000"/>
              </a:solidFill>
            </a:endParaRPr>
          </a:p>
        </p:txBody>
      </p:sp>
      <p:pic>
        <p:nvPicPr>
          <p:cNvPr id="8" name="Picture 7"/>
          <p:cNvPicPr>
            <a:picLocks noChangeAspect="1" noChangeArrowheads="1"/>
          </p:cNvPicPr>
          <p:nvPr/>
        </p:nvPicPr>
        <p:blipFill>
          <a:blip r:embed="rId2"/>
          <a:srcRect/>
          <a:stretch>
            <a:fillRect/>
          </a:stretch>
        </p:blipFill>
        <p:spPr bwMode="auto">
          <a:xfrm>
            <a:off x="32654" y="16324"/>
            <a:ext cx="1571625" cy="1447800"/>
          </a:xfrm>
          <a:prstGeom prst="rect">
            <a:avLst/>
          </a:prstGeom>
          <a:solidFill>
            <a:schemeClr val="accent2">
              <a:lumMod val="40000"/>
              <a:lumOff val="60000"/>
            </a:schemeClr>
          </a:solidFill>
          <a:ln w="19050">
            <a:solidFill>
              <a:srgbClr val="FF0000"/>
            </a:solidFill>
            <a:miter lim="800000"/>
            <a:headEnd/>
            <a:tailEnd/>
          </a:ln>
          <a:effectLst/>
        </p:spPr>
      </p:pic>
      <p:pic>
        <p:nvPicPr>
          <p:cNvPr id="9"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2368" y="16324"/>
            <a:ext cx="1428750" cy="142875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52198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96742" y="1014093"/>
            <a:ext cx="7938713" cy="584775"/>
          </a:xfrm>
          <a:prstGeom prst="rect">
            <a:avLst/>
          </a:prstGeom>
        </p:spPr>
        <p:txBody>
          <a:bodyPr wrap="square">
            <a:spAutoFit/>
          </a:bodyPr>
          <a:lstStyle/>
          <a:p>
            <a:r>
              <a:rPr lang="en-US" sz="3200" b="1" dirty="0">
                <a:solidFill>
                  <a:srgbClr val="FF0000"/>
                </a:solidFill>
              </a:rPr>
              <a:t>How do I write a research paper?</a:t>
            </a:r>
            <a:endParaRPr lang="ar-IQ" sz="3200" b="1" dirty="0">
              <a:solidFill>
                <a:srgbClr val="FF0000"/>
              </a:solidFill>
            </a:endParaRPr>
          </a:p>
        </p:txBody>
      </p:sp>
      <p:sp>
        <p:nvSpPr>
          <p:cNvPr id="5" name="Rectangle 4"/>
          <p:cNvSpPr/>
          <p:nvPr/>
        </p:nvSpPr>
        <p:spPr>
          <a:xfrm>
            <a:off x="7087800" y="1727768"/>
            <a:ext cx="5138859" cy="584775"/>
          </a:xfrm>
          <a:prstGeom prst="rect">
            <a:avLst/>
          </a:prstGeom>
        </p:spPr>
        <p:txBody>
          <a:bodyPr wrap="square">
            <a:spAutoFit/>
          </a:bodyPr>
          <a:lstStyle/>
          <a:p>
            <a:r>
              <a:rPr lang="ar-IQ" sz="3200" b="1" dirty="0">
                <a:solidFill>
                  <a:srgbClr val="FF0000"/>
                </a:solidFill>
              </a:rPr>
              <a:t>الخطوة 1. اختيار الموضوع</a:t>
            </a:r>
          </a:p>
        </p:txBody>
      </p:sp>
      <p:sp>
        <p:nvSpPr>
          <p:cNvPr id="6" name="Rectangle 5"/>
          <p:cNvSpPr/>
          <p:nvPr/>
        </p:nvSpPr>
        <p:spPr>
          <a:xfrm>
            <a:off x="869794" y="3324172"/>
            <a:ext cx="10905893" cy="1077218"/>
          </a:xfrm>
          <a:prstGeom prst="rect">
            <a:avLst/>
          </a:prstGeom>
        </p:spPr>
        <p:txBody>
          <a:bodyPr wrap="square">
            <a:spAutoFit/>
          </a:bodyPr>
          <a:lstStyle/>
          <a:p>
            <a:r>
              <a:rPr lang="ar-IQ" sz="3200" b="1" dirty="0"/>
              <a:t>اختر الموضوع الذي يمكن السيطرة عليها. تجنب المواد التي هي تقنية </a:t>
            </a:r>
            <a:r>
              <a:rPr lang="ar-IQ" sz="3200" b="1" dirty="0" smtClean="0"/>
              <a:t>جدا، </a:t>
            </a:r>
            <a:r>
              <a:rPr lang="ar-IQ" sz="3200" b="1" dirty="0"/>
              <a:t>أو المتخصصة. تجنب الموضوعات التي ليس لها سوى نطاق ضيق جدا من </a:t>
            </a:r>
            <a:r>
              <a:rPr lang="ar-IQ" sz="3200" b="1" dirty="0" smtClean="0"/>
              <a:t>المصادر</a:t>
            </a:r>
            <a:r>
              <a:rPr lang="ar-IQ" sz="3200" b="1" dirty="0"/>
              <a:t>.</a:t>
            </a:r>
          </a:p>
        </p:txBody>
      </p:sp>
      <p:sp>
        <p:nvSpPr>
          <p:cNvPr id="7" name="Rectangle 6"/>
          <p:cNvSpPr/>
          <p:nvPr/>
        </p:nvSpPr>
        <p:spPr>
          <a:xfrm>
            <a:off x="1538869" y="2336404"/>
            <a:ext cx="9244360" cy="1077218"/>
          </a:xfrm>
          <a:prstGeom prst="rect">
            <a:avLst/>
          </a:prstGeom>
        </p:spPr>
        <p:txBody>
          <a:bodyPr wrap="square">
            <a:spAutoFit/>
          </a:bodyPr>
          <a:lstStyle/>
          <a:p>
            <a:pPr algn="ctr"/>
            <a:r>
              <a:rPr lang="ar-IQ" sz="3200" b="1" dirty="0">
                <a:solidFill>
                  <a:srgbClr val="FF0000"/>
                </a:solidFill>
              </a:rPr>
              <a:t>اختيار الموضوع الذي </a:t>
            </a:r>
            <a:r>
              <a:rPr lang="ar-IQ" sz="3200" b="1" dirty="0" smtClean="0">
                <a:solidFill>
                  <a:srgbClr val="FF0000"/>
                </a:solidFill>
              </a:rPr>
              <a:t>يمثل تحديا لك</a:t>
            </a:r>
            <a:r>
              <a:rPr lang="ar-IQ" sz="3200" b="1" dirty="0">
                <a:solidFill>
                  <a:srgbClr val="FF0000"/>
                </a:solidFill>
              </a:rPr>
              <a:t>. موقفك تجاه هذا الموضوع </a:t>
            </a:r>
            <a:r>
              <a:rPr lang="ar-IQ" sz="3200" b="1" dirty="0" smtClean="0">
                <a:solidFill>
                  <a:srgbClr val="FF0000"/>
                </a:solidFill>
              </a:rPr>
              <a:t>, مقدار </a:t>
            </a:r>
            <a:r>
              <a:rPr lang="ar-IQ" sz="3200" b="1" dirty="0">
                <a:solidFill>
                  <a:srgbClr val="FF0000"/>
                </a:solidFill>
              </a:rPr>
              <a:t>الجهد والحماس الذي وضعت أبحاثك.</a:t>
            </a:r>
          </a:p>
        </p:txBody>
      </p:sp>
      <p:sp>
        <p:nvSpPr>
          <p:cNvPr id="8" name="Rectangle 7"/>
          <p:cNvSpPr/>
          <p:nvPr/>
        </p:nvSpPr>
        <p:spPr>
          <a:xfrm>
            <a:off x="1941745" y="4660539"/>
            <a:ext cx="8316000" cy="1077218"/>
          </a:xfrm>
          <a:prstGeom prst="rect">
            <a:avLst/>
          </a:prstGeom>
        </p:spPr>
        <p:txBody>
          <a:bodyPr wrap="square">
            <a:spAutoFit/>
          </a:bodyPr>
          <a:lstStyle/>
          <a:p>
            <a:pPr algn="ctr"/>
            <a:r>
              <a:rPr lang="ar-IQ" sz="3200" b="1" dirty="0">
                <a:solidFill>
                  <a:srgbClr val="FF0000"/>
                </a:solidFill>
              </a:rPr>
              <a:t>والموضوع الخاص بك لهذه الورقة أن يكون؟ على المسارات </a:t>
            </a:r>
            <a:r>
              <a:rPr lang="ar-IQ" sz="3200" b="1" dirty="0" smtClean="0">
                <a:solidFill>
                  <a:srgbClr val="FF0000"/>
                </a:solidFill>
              </a:rPr>
              <a:t>الوظيفية او التخصص.</a:t>
            </a:r>
            <a:endParaRPr lang="ar-IQ" sz="3200" b="1" dirty="0">
              <a:solidFill>
                <a:srgbClr val="FF0000"/>
              </a:solidFill>
            </a:endParaRPr>
          </a:p>
        </p:txBody>
      </p:sp>
      <p:pic>
        <p:nvPicPr>
          <p:cNvPr id="9" name="Picture 8"/>
          <p:cNvPicPr>
            <a:picLocks noChangeAspect="1" noChangeArrowheads="1"/>
          </p:cNvPicPr>
          <p:nvPr/>
        </p:nvPicPr>
        <p:blipFill>
          <a:blip r:embed="rId2"/>
          <a:srcRect/>
          <a:stretch>
            <a:fillRect/>
          </a:stretch>
        </p:blipFill>
        <p:spPr bwMode="auto">
          <a:xfrm>
            <a:off x="32654" y="16324"/>
            <a:ext cx="1571625" cy="1447800"/>
          </a:xfrm>
          <a:prstGeom prst="rect">
            <a:avLst/>
          </a:prstGeom>
          <a:solidFill>
            <a:schemeClr val="accent2">
              <a:lumMod val="40000"/>
              <a:lumOff val="60000"/>
            </a:schemeClr>
          </a:solidFill>
          <a:ln w="19050">
            <a:solidFill>
              <a:srgbClr val="FF0000"/>
            </a:solidFill>
            <a:miter lim="800000"/>
            <a:headEnd/>
            <a:tailEnd/>
          </a:ln>
          <a:effectLst/>
        </p:spPr>
      </p:pic>
      <p:pic>
        <p:nvPicPr>
          <p:cNvPr id="10"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2368" y="16324"/>
            <a:ext cx="1428750" cy="142875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65605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166753" y="386921"/>
            <a:ext cx="6096000" cy="1569660"/>
          </a:xfrm>
          <a:prstGeom prst="rect">
            <a:avLst/>
          </a:prstGeom>
        </p:spPr>
        <p:txBody>
          <a:bodyPr>
            <a:spAutoFit/>
          </a:bodyPr>
          <a:lstStyle/>
          <a:p>
            <a:r>
              <a:rPr lang="en-US" sz="3200" b="1" dirty="0">
                <a:solidFill>
                  <a:schemeClr val="accent1">
                    <a:satMod val="150000"/>
                  </a:schemeClr>
                </a:solidFill>
              </a:rPr>
              <a:t/>
            </a:r>
            <a:br>
              <a:rPr lang="en-US" sz="3200" b="1" dirty="0">
                <a:solidFill>
                  <a:schemeClr val="accent1">
                    <a:satMod val="150000"/>
                  </a:schemeClr>
                </a:solidFill>
              </a:rPr>
            </a:br>
            <a:r>
              <a:rPr lang="en-US" sz="3200" b="1" dirty="0">
                <a:solidFill>
                  <a:schemeClr val="accent1">
                    <a:satMod val="150000"/>
                  </a:schemeClr>
                </a:solidFill>
              </a:rPr>
              <a:t>Step 2. Find Information</a:t>
            </a:r>
            <a:br>
              <a:rPr lang="en-US" sz="3200" b="1" dirty="0">
                <a:solidFill>
                  <a:schemeClr val="accent1">
                    <a:satMod val="150000"/>
                  </a:schemeClr>
                </a:solidFill>
              </a:rPr>
            </a:br>
            <a:endParaRPr lang="ar-IQ" sz="3200" b="1" dirty="0"/>
          </a:p>
        </p:txBody>
      </p:sp>
      <p:sp>
        <p:nvSpPr>
          <p:cNvPr id="5" name="Rectangle 4"/>
          <p:cNvSpPr/>
          <p:nvPr/>
        </p:nvSpPr>
        <p:spPr>
          <a:xfrm>
            <a:off x="843148" y="1512992"/>
            <a:ext cx="10545288" cy="2062103"/>
          </a:xfrm>
          <a:prstGeom prst="rect">
            <a:avLst/>
          </a:prstGeom>
        </p:spPr>
        <p:txBody>
          <a:bodyPr wrap="square">
            <a:spAutoFit/>
          </a:bodyPr>
          <a:lstStyle/>
          <a:p>
            <a:pPr algn="just" rtl="1"/>
            <a:r>
              <a:rPr lang="ar-IQ" sz="3200" b="1" dirty="0"/>
              <a:t>تصفح الانترنت</a:t>
            </a:r>
          </a:p>
          <a:p>
            <a:pPr algn="just" rtl="1"/>
            <a:r>
              <a:rPr lang="ar-IQ" sz="3200" b="1" dirty="0"/>
              <a:t>إيلاء الاهتمام لملحقات اسم المجال (ايدو و gov و .org) لأن هذه تميل الى أن تكون أكثر موثوقية. يكون انتقائيا من المواقع كوم. تعلم كيفية تقييم مواقع خطيرة والبحث بشكل فعال على شبكة الإنترنت.</a:t>
            </a:r>
          </a:p>
        </p:txBody>
      </p:sp>
      <p:sp>
        <p:nvSpPr>
          <p:cNvPr id="6" name="Rectangle 5"/>
          <p:cNvSpPr/>
          <p:nvPr/>
        </p:nvSpPr>
        <p:spPr>
          <a:xfrm>
            <a:off x="2113808" y="4032110"/>
            <a:ext cx="8906493" cy="1077218"/>
          </a:xfrm>
          <a:prstGeom prst="rect">
            <a:avLst/>
          </a:prstGeom>
        </p:spPr>
        <p:txBody>
          <a:bodyPr wrap="square">
            <a:spAutoFit/>
          </a:bodyPr>
          <a:lstStyle/>
          <a:p>
            <a:pPr algn="ctr"/>
            <a:r>
              <a:rPr lang="ar-IQ" sz="3200" b="1" dirty="0">
                <a:solidFill>
                  <a:srgbClr val="FF0000"/>
                </a:solidFill>
              </a:rPr>
              <a:t>قراءة وتقييم، والمرجعية، وطباعة، تصوير وتدوين الملاحظات من المعلومات ذات الصلة.</a:t>
            </a:r>
          </a:p>
        </p:txBody>
      </p:sp>
      <p:pic>
        <p:nvPicPr>
          <p:cNvPr id="7" name="Picture 6"/>
          <p:cNvPicPr>
            <a:picLocks noChangeAspect="1" noChangeArrowheads="1"/>
          </p:cNvPicPr>
          <p:nvPr/>
        </p:nvPicPr>
        <p:blipFill>
          <a:blip r:embed="rId2"/>
          <a:srcRect/>
          <a:stretch>
            <a:fillRect/>
          </a:stretch>
        </p:blipFill>
        <p:spPr bwMode="auto">
          <a:xfrm>
            <a:off x="32654" y="16324"/>
            <a:ext cx="1571625" cy="1447800"/>
          </a:xfrm>
          <a:prstGeom prst="rect">
            <a:avLst/>
          </a:prstGeom>
          <a:solidFill>
            <a:schemeClr val="accent2">
              <a:lumMod val="40000"/>
              <a:lumOff val="60000"/>
            </a:schemeClr>
          </a:solidFill>
          <a:ln w="19050">
            <a:solidFill>
              <a:srgbClr val="FF0000"/>
            </a:solidFill>
            <a:miter lim="800000"/>
            <a:headEnd/>
            <a:tailEnd/>
          </a:ln>
          <a:effectLst/>
        </p:spPr>
      </p:pic>
      <p:pic>
        <p:nvPicPr>
          <p:cNvPr id="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2368" y="16324"/>
            <a:ext cx="1428750" cy="142875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65803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25090" y="1077233"/>
            <a:ext cx="5428880" cy="646331"/>
          </a:xfrm>
          <a:prstGeom prst="rect">
            <a:avLst/>
          </a:prstGeom>
        </p:spPr>
        <p:txBody>
          <a:bodyPr wrap="square">
            <a:spAutoFit/>
          </a:bodyPr>
          <a:lstStyle/>
          <a:p>
            <a:r>
              <a:rPr lang="ar-IQ" sz="3600" b="1" dirty="0">
                <a:solidFill>
                  <a:srgbClr val="FF0000"/>
                </a:solidFill>
              </a:rPr>
              <a:t>الخطوة 3. </a:t>
            </a:r>
            <a:r>
              <a:rPr lang="ar-IQ" sz="3600" b="1" dirty="0" smtClean="0">
                <a:solidFill>
                  <a:srgbClr val="FF0000"/>
                </a:solidFill>
              </a:rPr>
              <a:t>اسس طرحك الخاص</a:t>
            </a:r>
            <a:endParaRPr lang="ar-IQ" sz="3600" b="1" dirty="0">
              <a:solidFill>
                <a:srgbClr val="FF0000"/>
              </a:solidFill>
            </a:endParaRPr>
          </a:p>
        </p:txBody>
      </p:sp>
      <p:sp>
        <p:nvSpPr>
          <p:cNvPr id="5" name="Rectangle 4"/>
          <p:cNvSpPr/>
          <p:nvPr/>
        </p:nvSpPr>
        <p:spPr>
          <a:xfrm>
            <a:off x="866899" y="1946058"/>
            <a:ext cx="10462161" cy="2308324"/>
          </a:xfrm>
          <a:prstGeom prst="rect">
            <a:avLst/>
          </a:prstGeom>
        </p:spPr>
        <p:txBody>
          <a:bodyPr wrap="square">
            <a:spAutoFit/>
          </a:bodyPr>
          <a:lstStyle/>
          <a:p>
            <a:pPr algn="just" rtl="1"/>
            <a:r>
              <a:rPr lang="ar-IQ" sz="3600" b="1" dirty="0"/>
              <a:t>تفعل بعض التفكير الناقد واكتب </a:t>
            </a:r>
            <a:r>
              <a:rPr lang="ar-IQ" sz="3600" b="1" dirty="0" smtClean="0"/>
              <a:t>الاطروحة الخاص </a:t>
            </a:r>
            <a:r>
              <a:rPr lang="ar-IQ" sz="3600" b="1" dirty="0"/>
              <a:t>بك </a:t>
            </a:r>
            <a:r>
              <a:rPr lang="ar-IQ" sz="3600" b="1" dirty="0" smtClean="0"/>
              <a:t>في </a:t>
            </a:r>
            <a:r>
              <a:rPr lang="ar-IQ" sz="3600" b="1" dirty="0"/>
              <a:t>جملة واحدة.</a:t>
            </a:r>
          </a:p>
          <a:p>
            <a:pPr algn="just" rtl="1"/>
            <a:r>
              <a:rPr lang="ar-IQ" sz="3600" b="1" dirty="0"/>
              <a:t>  بيان أطروحة الخاص بك هو مثل إعلان إعتقادك.</a:t>
            </a:r>
          </a:p>
          <a:p>
            <a:pPr algn="just" rtl="1"/>
            <a:r>
              <a:rPr lang="ar-IQ" sz="3600" b="1" dirty="0" smtClean="0">
                <a:solidFill>
                  <a:srgbClr val="FF0000"/>
                </a:solidFill>
              </a:rPr>
              <a:t>الجزء </a:t>
            </a:r>
            <a:r>
              <a:rPr lang="ar-IQ" sz="3600" b="1" dirty="0">
                <a:solidFill>
                  <a:srgbClr val="FF0000"/>
                </a:solidFill>
              </a:rPr>
              <a:t>الرئيسي من مقالك تتكون من الحجج لدعم والدفاع عن هذا الاعتقاد.</a:t>
            </a:r>
          </a:p>
        </p:txBody>
      </p:sp>
      <p:pic>
        <p:nvPicPr>
          <p:cNvPr id="6" name="Picture 5"/>
          <p:cNvPicPr>
            <a:picLocks noChangeAspect="1" noChangeArrowheads="1"/>
          </p:cNvPicPr>
          <p:nvPr/>
        </p:nvPicPr>
        <p:blipFill>
          <a:blip r:embed="rId2"/>
          <a:srcRect/>
          <a:stretch>
            <a:fillRect/>
          </a:stretch>
        </p:blipFill>
        <p:spPr bwMode="auto">
          <a:xfrm>
            <a:off x="32654" y="16324"/>
            <a:ext cx="1571625" cy="1447800"/>
          </a:xfrm>
          <a:prstGeom prst="rect">
            <a:avLst/>
          </a:prstGeom>
          <a:solidFill>
            <a:schemeClr val="accent2">
              <a:lumMod val="40000"/>
              <a:lumOff val="60000"/>
            </a:schemeClr>
          </a:solidFill>
          <a:ln w="19050">
            <a:solidFill>
              <a:srgbClr val="FF0000"/>
            </a:solidFill>
            <a:miter lim="800000"/>
            <a:headEnd/>
            <a:tailEnd/>
          </a:ln>
          <a:effectLst/>
        </p:spPr>
      </p:pic>
      <p:pic>
        <p:nvPicPr>
          <p:cNvPr id="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2368" y="16324"/>
            <a:ext cx="1428750" cy="142875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26983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900294" y="764372"/>
            <a:ext cx="4488729" cy="646331"/>
          </a:xfrm>
          <a:prstGeom prst="rect">
            <a:avLst/>
          </a:prstGeom>
        </p:spPr>
        <p:txBody>
          <a:bodyPr wrap="none">
            <a:spAutoFit/>
          </a:bodyPr>
          <a:lstStyle/>
          <a:p>
            <a:r>
              <a:rPr lang="ar-IQ" sz="3600" dirty="0"/>
              <a:t>الخطوة 4. تقديم مخطط مبدئي</a:t>
            </a:r>
          </a:p>
        </p:txBody>
      </p:sp>
      <p:sp>
        <p:nvSpPr>
          <p:cNvPr id="5" name="Rectangle 4"/>
          <p:cNvSpPr/>
          <p:nvPr/>
        </p:nvSpPr>
        <p:spPr>
          <a:xfrm>
            <a:off x="973777" y="1559121"/>
            <a:ext cx="10319657" cy="1384995"/>
          </a:xfrm>
          <a:prstGeom prst="rect">
            <a:avLst/>
          </a:prstGeom>
        </p:spPr>
        <p:txBody>
          <a:bodyPr wrap="square">
            <a:spAutoFit/>
          </a:bodyPr>
          <a:lstStyle/>
          <a:p>
            <a:pPr algn="just" rtl="1"/>
            <a:r>
              <a:rPr lang="ar-IQ" sz="2800" b="1" dirty="0"/>
              <a:t>-</a:t>
            </a:r>
            <a:r>
              <a:rPr lang="ar-IQ" sz="2800" b="1" dirty="0" smtClean="0"/>
              <a:t>الغرض </a:t>
            </a:r>
            <a:r>
              <a:rPr lang="ar-IQ" sz="2800" b="1" dirty="0"/>
              <a:t>من هذا المخطط هو لمساعدتك على التفكير من خلال الموضوع الخاص بك بعناية وتنظيمها منطقيا قبل البدء في كتابة</a:t>
            </a:r>
            <a:r>
              <a:rPr lang="ar-IQ" sz="2800" b="1" dirty="0" smtClean="0"/>
              <a:t>.  </a:t>
            </a:r>
            <a:r>
              <a:rPr lang="ar-IQ" sz="2800" b="1" dirty="0"/>
              <a:t>يتضمن </a:t>
            </a:r>
            <a:r>
              <a:rPr lang="ar-IQ" sz="2800" b="1" u="sng" dirty="0">
                <a:solidFill>
                  <a:srgbClr val="FF0000"/>
                </a:solidFill>
              </a:rPr>
              <a:t>مقدمة</a:t>
            </a:r>
            <a:r>
              <a:rPr lang="ar-IQ" sz="2800" b="1" dirty="0"/>
              <a:t>، </a:t>
            </a:r>
            <a:r>
              <a:rPr lang="ar-IQ" sz="2800" b="1" u="sng" dirty="0">
                <a:solidFill>
                  <a:srgbClr val="FF0000"/>
                </a:solidFill>
              </a:rPr>
              <a:t>والهيكل</a:t>
            </a:r>
            <a:r>
              <a:rPr lang="ar-IQ" sz="2800" b="1" dirty="0"/>
              <a:t>، </a:t>
            </a:r>
            <a:r>
              <a:rPr lang="ar-IQ" sz="2800" b="1" u="sng" dirty="0">
                <a:solidFill>
                  <a:srgbClr val="FF0000"/>
                </a:solidFill>
              </a:rPr>
              <a:t>وخاتمة</a:t>
            </a:r>
            <a:r>
              <a:rPr lang="ar-IQ" sz="2800" b="1" dirty="0"/>
              <a:t>. إجراء </a:t>
            </a:r>
            <a:r>
              <a:rPr lang="ar-IQ" sz="2800" b="1" dirty="0" smtClean="0"/>
              <a:t>الخطوط </a:t>
            </a:r>
            <a:r>
              <a:rPr lang="ar-IQ" sz="2800" b="1" dirty="0"/>
              <a:t>العريضة.</a:t>
            </a:r>
          </a:p>
        </p:txBody>
      </p:sp>
      <p:sp>
        <p:nvSpPr>
          <p:cNvPr id="6" name="Rectangle 5"/>
          <p:cNvSpPr/>
          <p:nvPr/>
        </p:nvSpPr>
        <p:spPr>
          <a:xfrm>
            <a:off x="973777" y="2848579"/>
            <a:ext cx="10319657" cy="1384995"/>
          </a:xfrm>
          <a:prstGeom prst="rect">
            <a:avLst/>
          </a:prstGeom>
        </p:spPr>
        <p:txBody>
          <a:bodyPr wrap="square">
            <a:spAutoFit/>
          </a:bodyPr>
          <a:lstStyle/>
          <a:p>
            <a:pPr algn="just" rtl="1"/>
            <a:r>
              <a:rPr lang="ar-IQ" sz="2800" b="1" u="sng" dirty="0">
                <a:solidFill>
                  <a:srgbClr val="FF0000"/>
                </a:solidFill>
              </a:rPr>
              <a:t>مقدمة</a:t>
            </a:r>
            <a:r>
              <a:rPr lang="ar-IQ" sz="2800" b="1" dirty="0">
                <a:solidFill>
                  <a:srgbClr val="FF0000"/>
                </a:solidFill>
              </a:rPr>
              <a:t> </a:t>
            </a:r>
            <a:r>
              <a:rPr lang="ar-IQ" sz="2800" b="1" dirty="0" smtClean="0">
                <a:solidFill>
                  <a:srgbClr val="FF0000"/>
                </a:solidFill>
              </a:rPr>
              <a:t>اعرض طرحك الخاص والغرض بشكل  </a:t>
            </a:r>
            <a:r>
              <a:rPr lang="ar-IQ" sz="2800" b="1" dirty="0">
                <a:solidFill>
                  <a:srgbClr val="FF0000"/>
                </a:solidFill>
              </a:rPr>
              <a:t>واضح. ما هو السبب الرئيسي للورقة؟ اشرح بإيجاز النقاط الرئيسية ولماذا يجب أن يكون القراء المهتمين في الموضوع الخاص بك</a:t>
            </a:r>
          </a:p>
        </p:txBody>
      </p:sp>
      <p:sp>
        <p:nvSpPr>
          <p:cNvPr id="7" name="Rectangle 6"/>
          <p:cNvSpPr/>
          <p:nvPr/>
        </p:nvSpPr>
        <p:spPr>
          <a:xfrm>
            <a:off x="1425039" y="4240919"/>
            <a:ext cx="10082151" cy="523220"/>
          </a:xfrm>
          <a:prstGeom prst="rect">
            <a:avLst/>
          </a:prstGeom>
        </p:spPr>
        <p:txBody>
          <a:bodyPr wrap="square">
            <a:spAutoFit/>
          </a:bodyPr>
          <a:lstStyle/>
          <a:p>
            <a:r>
              <a:rPr lang="ar-IQ" sz="2800" b="1" u="sng" dirty="0"/>
              <a:t>الهيكل</a:t>
            </a:r>
            <a:r>
              <a:rPr lang="ar-IQ" sz="2800" b="1" dirty="0"/>
              <a:t> تقديم الحجج لدعم بيان أطروحتك. </a:t>
            </a:r>
            <a:r>
              <a:rPr lang="ar-IQ" sz="2800" b="1" dirty="0" smtClean="0"/>
              <a:t>العثور </a:t>
            </a:r>
            <a:r>
              <a:rPr lang="ar-IQ" sz="2800" b="1" dirty="0"/>
              <a:t>على ثلاثة الحجج الداعمة لكل موقف.</a:t>
            </a:r>
          </a:p>
        </p:txBody>
      </p:sp>
      <p:sp>
        <p:nvSpPr>
          <p:cNvPr id="8" name="Rectangle 7"/>
          <p:cNvSpPr/>
          <p:nvPr/>
        </p:nvSpPr>
        <p:spPr>
          <a:xfrm>
            <a:off x="973777" y="5090991"/>
            <a:ext cx="10640291" cy="523220"/>
          </a:xfrm>
          <a:prstGeom prst="rect">
            <a:avLst/>
          </a:prstGeom>
        </p:spPr>
        <p:txBody>
          <a:bodyPr wrap="square">
            <a:spAutoFit/>
          </a:bodyPr>
          <a:lstStyle/>
          <a:p>
            <a:pPr algn="r" rtl="1"/>
            <a:r>
              <a:rPr lang="ar-IQ" sz="2800" b="1" u="sng" dirty="0">
                <a:solidFill>
                  <a:srgbClr val="002060"/>
                </a:solidFill>
              </a:rPr>
              <a:t>الخلاصة</a:t>
            </a:r>
            <a:r>
              <a:rPr lang="ar-IQ" sz="2800" b="1" dirty="0">
                <a:solidFill>
                  <a:srgbClr val="002060"/>
                </a:solidFill>
              </a:rPr>
              <a:t> أعد ذكر أطروحتك، تلخص الحجج الخاصة بك، وشرح لماذا وصلنا إلى هذه </a:t>
            </a:r>
            <a:r>
              <a:rPr lang="ar-IQ" sz="2800" b="1" dirty="0" smtClean="0">
                <a:solidFill>
                  <a:srgbClr val="002060"/>
                </a:solidFill>
              </a:rPr>
              <a:t>النتيجة.</a:t>
            </a:r>
            <a:endParaRPr lang="ar-IQ" sz="2800" b="1" dirty="0">
              <a:solidFill>
                <a:srgbClr val="002060"/>
              </a:solidFill>
            </a:endParaRPr>
          </a:p>
        </p:txBody>
      </p:sp>
      <p:pic>
        <p:nvPicPr>
          <p:cNvPr id="9" name="Picture 8"/>
          <p:cNvPicPr>
            <a:picLocks noChangeAspect="1" noChangeArrowheads="1"/>
          </p:cNvPicPr>
          <p:nvPr/>
        </p:nvPicPr>
        <p:blipFill>
          <a:blip r:embed="rId2"/>
          <a:srcRect/>
          <a:stretch>
            <a:fillRect/>
          </a:stretch>
        </p:blipFill>
        <p:spPr bwMode="auto">
          <a:xfrm>
            <a:off x="32654" y="16324"/>
            <a:ext cx="1571625" cy="1447800"/>
          </a:xfrm>
          <a:prstGeom prst="rect">
            <a:avLst/>
          </a:prstGeom>
          <a:solidFill>
            <a:schemeClr val="accent2">
              <a:lumMod val="40000"/>
              <a:lumOff val="60000"/>
            </a:schemeClr>
          </a:solidFill>
          <a:ln w="19050">
            <a:solidFill>
              <a:srgbClr val="FF0000"/>
            </a:solidFill>
            <a:miter lim="800000"/>
            <a:headEnd/>
            <a:tailEnd/>
          </a:ln>
          <a:effectLst/>
        </p:spPr>
      </p:pic>
      <p:pic>
        <p:nvPicPr>
          <p:cNvPr id="10"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2368" y="16324"/>
            <a:ext cx="1428750" cy="142875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8426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977745" y="1209699"/>
            <a:ext cx="4280339" cy="646331"/>
          </a:xfrm>
          <a:prstGeom prst="rect">
            <a:avLst/>
          </a:prstGeom>
        </p:spPr>
        <p:txBody>
          <a:bodyPr wrap="none">
            <a:spAutoFit/>
          </a:bodyPr>
          <a:lstStyle/>
          <a:p>
            <a:r>
              <a:rPr lang="ar-IQ" sz="3600" b="1" dirty="0">
                <a:solidFill>
                  <a:srgbClr val="FF0000"/>
                </a:solidFill>
              </a:rPr>
              <a:t>الخطوة 5. تنظيم الملاحظات</a:t>
            </a:r>
          </a:p>
        </p:txBody>
      </p:sp>
      <p:sp>
        <p:nvSpPr>
          <p:cNvPr id="5" name="Rectangle 4"/>
          <p:cNvSpPr/>
          <p:nvPr/>
        </p:nvSpPr>
        <p:spPr>
          <a:xfrm>
            <a:off x="1068779" y="2228095"/>
            <a:ext cx="10022773" cy="1754326"/>
          </a:xfrm>
          <a:prstGeom prst="rect">
            <a:avLst/>
          </a:prstGeom>
        </p:spPr>
        <p:txBody>
          <a:bodyPr wrap="square">
            <a:spAutoFit/>
          </a:bodyPr>
          <a:lstStyle/>
          <a:p>
            <a:pPr algn="ctr"/>
            <a:r>
              <a:rPr lang="ar-IQ" sz="3600" b="1" dirty="0"/>
              <a:t>تنظيم وتحليل وتجميع وفرز واستيعاب المعلومات التي تم جمعها </a:t>
            </a:r>
            <a:r>
              <a:rPr lang="ar-IQ" sz="3600" b="1" dirty="0" smtClean="0"/>
              <a:t>والتواصل </a:t>
            </a:r>
            <a:r>
              <a:rPr lang="ar-IQ" sz="3600" b="1" dirty="0"/>
              <a:t>بشكل فعال </a:t>
            </a:r>
            <a:r>
              <a:rPr lang="ar-IQ" sz="3600" b="1" dirty="0" smtClean="0"/>
              <a:t>مع أفكارك</a:t>
            </a:r>
            <a:r>
              <a:rPr lang="ar-IQ" sz="3600" b="1" dirty="0"/>
              <a:t>، والأفكار والرؤى ونتائج البحوث للآخرين. وهذه هي المرحلة الأكثر أهمية في كتابة ورقة بحثية.</a:t>
            </a:r>
          </a:p>
        </p:txBody>
      </p:sp>
      <p:pic>
        <p:nvPicPr>
          <p:cNvPr id="6" name="Picture 5"/>
          <p:cNvPicPr>
            <a:picLocks noChangeAspect="1" noChangeArrowheads="1"/>
          </p:cNvPicPr>
          <p:nvPr/>
        </p:nvPicPr>
        <p:blipFill>
          <a:blip r:embed="rId2"/>
          <a:srcRect/>
          <a:stretch>
            <a:fillRect/>
          </a:stretch>
        </p:blipFill>
        <p:spPr bwMode="auto">
          <a:xfrm>
            <a:off x="32654" y="16324"/>
            <a:ext cx="1571625" cy="1447800"/>
          </a:xfrm>
          <a:prstGeom prst="rect">
            <a:avLst/>
          </a:prstGeom>
          <a:solidFill>
            <a:schemeClr val="accent2">
              <a:lumMod val="40000"/>
              <a:lumOff val="60000"/>
            </a:schemeClr>
          </a:solidFill>
          <a:ln w="19050">
            <a:solidFill>
              <a:srgbClr val="FF0000"/>
            </a:solidFill>
            <a:miter lim="800000"/>
            <a:headEnd/>
            <a:tailEnd/>
          </a:ln>
          <a:effectLst/>
        </p:spPr>
      </p:pic>
      <p:pic>
        <p:nvPicPr>
          <p:cNvPr id="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2368" y="16324"/>
            <a:ext cx="1428750" cy="142875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91154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542747"/>
            <a:ext cx="9601196" cy="739790"/>
          </a:xfrm>
        </p:spPr>
        <p:txBody>
          <a:bodyPr>
            <a:normAutofit fontScale="90000"/>
          </a:bodyPr>
          <a:lstStyle/>
          <a:p>
            <a:r>
              <a:rPr lang="ar-IQ" b="1" dirty="0"/>
              <a:t>ما </a:t>
            </a:r>
            <a:r>
              <a:rPr lang="ar-IQ" b="1" dirty="0" smtClean="0"/>
              <a:t>معنى السرقة </a:t>
            </a:r>
            <a:r>
              <a:rPr lang="ar-IQ" b="1" dirty="0"/>
              <a:t>الأدبية؟</a:t>
            </a:r>
          </a:p>
        </p:txBody>
      </p:sp>
      <p:sp>
        <p:nvSpPr>
          <p:cNvPr id="3" name="Content Placeholder 2"/>
          <p:cNvSpPr>
            <a:spLocks noGrp="1"/>
          </p:cNvSpPr>
          <p:nvPr>
            <p:ph idx="1"/>
          </p:nvPr>
        </p:nvSpPr>
        <p:spPr>
          <a:xfrm>
            <a:off x="1295401" y="1464402"/>
            <a:ext cx="9601196" cy="3318936"/>
          </a:xfrm>
        </p:spPr>
        <p:txBody>
          <a:bodyPr>
            <a:noAutofit/>
          </a:bodyPr>
          <a:lstStyle/>
          <a:p>
            <a:r>
              <a:rPr lang="ar-IQ" b="1" dirty="0"/>
              <a:t>قطعة من الكتابة التي تم نسخها من شخص آخر ووتقدم بأنها عملك الخاص. سرقة وتمرير (أفكار أو كلمات أخرى) كما واحدة بمفردها. استخدام (إنتاج آخر) دون الاعتماد على المصدر؛ لارتكاب السرقة الأدبية. تقديمه بوصفه فكرة جديدة ومبتكرة أو منتج مشتق من مصدر الحالية</a:t>
            </a:r>
            <a:r>
              <a:rPr lang="ar-IQ" b="1" dirty="0" smtClean="0"/>
              <a:t>.</a:t>
            </a:r>
            <a:endParaRPr lang="en-US" b="1" dirty="0" smtClean="0"/>
          </a:p>
          <a:p>
            <a:pPr marL="0" indent="0">
              <a:buNone/>
            </a:pPr>
            <a:r>
              <a:rPr lang="ar-IQ" b="1" dirty="0"/>
              <a:t>كل من التالية تعتبر السرقة الأدبية</a:t>
            </a:r>
            <a:r>
              <a:rPr lang="ar-IQ" b="1" dirty="0" smtClean="0"/>
              <a:t>:</a:t>
            </a:r>
            <a:endParaRPr lang="ar-IQ" b="1" dirty="0"/>
          </a:p>
          <a:p>
            <a:r>
              <a:rPr lang="ar-IQ" b="1" u="sng" dirty="0">
                <a:solidFill>
                  <a:srgbClr val="FF0000"/>
                </a:solidFill>
              </a:rPr>
              <a:t>نسخ الكلمات أو الأفكار من شخص آخر دون منح الائتمان</a:t>
            </a:r>
          </a:p>
          <a:p>
            <a:r>
              <a:rPr lang="ar-IQ" b="1" u="sng" dirty="0">
                <a:solidFill>
                  <a:srgbClr val="FF0000"/>
                </a:solidFill>
              </a:rPr>
              <a:t>عدم وضع الاقتباس بين علامتي تنصيص</a:t>
            </a:r>
          </a:p>
          <a:p>
            <a:r>
              <a:rPr lang="ar-IQ" b="1" u="sng" dirty="0">
                <a:solidFill>
                  <a:srgbClr val="FF0000"/>
                </a:solidFill>
              </a:rPr>
              <a:t>إعطاء معلومات غير صحيحة حول مصدر الاقتباس</a:t>
            </a:r>
          </a:p>
          <a:p>
            <a:r>
              <a:rPr lang="ar-IQ" b="1" u="sng" dirty="0">
                <a:solidFill>
                  <a:srgbClr val="FF0000"/>
                </a:solidFill>
              </a:rPr>
              <a:t>تغيير الكلمات ولكن نسخ بناء الجملة من مصدر دون منح الائتمان</a:t>
            </a:r>
          </a:p>
          <a:p>
            <a:r>
              <a:rPr lang="ar-IQ" b="1" u="sng" dirty="0">
                <a:solidFill>
                  <a:srgbClr val="FF0000"/>
                </a:solidFill>
              </a:rPr>
              <a:t>نسخ الكثير من الكلمات أو الأفكار من مصدر أن حتى يجعل الغالبية العظمى من عملك، سواء كنت منح الائتمان أو لا</a:t>
            </a:r>
          </a:p>
        </p:txBody>
      </p:sp>
      <p:pic>
        <p:nvPicPr>
          <p:cNvPr id="4" name="Picture 3"/>
          <p:cNvPicPr>
            <a:picLocks noChangeAspect="1" noChangeArrowheads="1"/>
          </p:cNvPicPr>
          <p:nvPr/>
        </p:nvPicPr>
        <p:blipFill>
          <a:blip r:embed="rId2"/>
          <a:srcRect/>
          <a:stretch>
            <a:fillRect/>
          </a:stretch>
        </p:blipFill>
        <p:spPr bwMode="auto">
          <a:xfrm>
            <a:off x="32654" y="16324"/>
            <a:ext cx="1571625" cy="1447800"/>
          </a:xfrm>
          <a:prstGeom prst="rect">
            <a:avLst/>
          </a:prstGeom>
          <a:solidFill>
            <a:schemeClr val="accent2">
              <a:lumMod val="40000"/>
              <a:lumOff val="60000"/>
            </a:schemeClr>
          </a:solidFill>
          <a:ln w="19050">
            <a:solidFill>
              <a:srgbClr val="FF0000"/>
            </a:solidFill>
            <a:miter lim="800000"/>
            <a:headEnd/>
            <a:tailEnd/>
          </a:ln>
          <a:effectLst/>
        </p:spPr>
      </p:pic>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2368" y="16324"/>
            <a:ext cx="1428750" cy="142875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13709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IQ" dirty="0"/>
              <a:t>الخطوة 6. أكتب </a:t>
            </a:r>
            <a:r>
              <a:rPr lang="ar-IQ" dirty="0" smtClean="0"/>
              <a:t>المسودة </a:t>
            </a:r>
            <a:r>
              <a:rPr lang="ar-IQ" dirty="0"/>
              <a:t>الأولى</a:t>
            </a:r>
          </a:p>
        </p:txBody>
      </p:sp>
      <p:sp>
        <p:nvSpPr>
          <p:cNvPr id="3" name="Content Placeholder 2"/>
          <p:cNvSpPr>
            <a:spLocks noGrp="1"/>
          </p:cNvSpPr>
          <p:nvPr>
            <p:ph idx="1"/>
          </p:nvPr>
        </p:nvSpPr>
        <p:spPr/>
        <p:txBody>
          <a:bodyPr>
            <a:normAutofit/>
          </a:bodyPr>
          <a:lstStyle/>
          <a:p>
            <a:r>
              <a:rPr lang="ar-IQ" sz="2800" b="1" dirty="0">
                <a:solidFill>
                  <a:srgbClr val="FF0000"/>
                </a:solidFill>
              </a:rPr>
              <a:t>استخدام </a:t>
            </a:r>
            <a:r>
              <a:rPr lang="ar-IQ" sz="2800" b="1" dirty="0" smtClean="0">
                <a:solidFill>
                  <a:srgbClr val="FF0000"/>
                </a:solidFill>
              </a:rPr>
              <a:t>ملاحظة أو اوراق البحث. كل ملاحضة توضع في المخطط التفصيلي.</a:t>
            </a:r>
            <a:endParaRPr lang="en-US" sz="2800" b="1" dirty="0" smtClean="0">
              <a:solidFill>
                <a:srgbClr val="FF0000"/>
              </a:solidFill>
            </a:endParaRPr>
          </a:p>
          <a:p>
            <a:r>
              <a:rPr lang="ar-IQ" sz="2800" b="1" dirty="0">
                <a:solidFill>
                  <a:srgbClr val="FF0000"/>
                </a:solidFill>
              </a:rPr>
              <a:t>إذا كنت تستخدم معالج النصوص، إنشاء أسماء الملفات المشتملة </a:t>
            </a:r>
            <a:r>
              <a:rPr lang="ar-IQ" sz="2800" b="1" dirty="0" smtClean="0">
                <a:solidFill>
                  <a:srgbClr val="FF0000"/>
                </a:solidFill>
              </a:rPr>
              <a:t>بحيث تطابق المخطط التفصيلي.</a:t>
            </a:r>
            <a:endParaRPr lang="ar-IQ" sz="2800" b="1" dirty="0">
              <a:solidFill>
                <a:srgbClr val="FF0000"/>
              </a:solidFill>
            </a:endParaRPr>
          </a:p>
        </p:txBody>
      </p:sp>
      <p:pic>
        <p:nvPicPr>
          <p:cNvPr id="4" name="Picture 3"/>
          <p:cNvPicPr>
            <a:picLocks noChangeAspect="1" noChangeArrowheads="1"/>
          </p:cNvPicPr>
          <p:nvPr/>
        </p:nvPicPr>
        <p:blipFill>
          <a:blip r:embed="rId2"/>
          <a:srcRect/>
          <a:stretch>
            <a:fillRect/>
          </a:stretch>
        </p:blipFill>
        <p:spPr bwMode="auto">
          <a:xfrm>
            <a:off x="32654" y="16324"/>
            <a:ext cx="1571625" cy="1447800"/>
          </a:xfrm>
          <a:prstGeom prst="rect">
            <a:avLst/>
          </a:prstGeom>
          <a:solidFill>
            <a:schemeClr val="accent2">
              <a:lumMod val="40000"/>
              <a:lumOff val="60000"/>
            </a:schemeClr>
          </a:solidFill>
          <a:ln w="19050">
            <a:solidFill>
              <a:srgbClr val="FF0000"/>
            </a:solidFill>
            <a:miter lim="800000"/>
            <a:headEnd/>
            <a:tailEnd/>
          </a:ln>
          <a:effectLst/>
        </p:spPr>
      </p:pic>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2368" y="16324"/>
            <a:ext cx="1428750" cy="142875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821280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149</TotalTime>
  <Words>558</Words>
  <Application>Microsoft Office PowerPoint</Application>
  <PresentationFormat>Widescreen</PresentationFormat>
  <Paragraphs>54</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Garamond</vt:lpstr>
      <vt:lpstr>Times New Roman</vt:lpstr>
      <vt:lpstr>Organic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ما معنى السرقة الأدبية؟</vt:lpstr>
      <vt:lpstr>الخطوة 6. أكتب المسودة الأولى</vt:lpstr>
      <vt:lpstr>الخطوة 7. تنقيح المخطط التفصيلي والمسودة</vt:lpstr>
      <vt:lpstr>الخطوة 8. اطبع الصورة النهائية للبحث</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DotNet</dc:creator>
  <cp:lastModifiedBy>DotNet</cp:lastModifiedBy>
  <cp:revision>19</cp:revision>
  <dcterms:created xsi:type="dcterms:W3CDTF">2017-03-05T11:38:52Z</dcterms:created>
  <dcterms:modified xsi:type="dcterms:W3CDTF">2017-03-06T03:29:04Z</dcterms:modified>
</cp:coreProperties>
</file>